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302" r:id="rId2"/>
    <p:sldId id="442" r:id="rId3"/>
    <p:sldId id="443" r:id="rId4"/>
    <p:sldId id="445" r:id="rId5"/>
    <p:sldId id="444" r:id="rId6"/>
    <p:sldId id="447" r:id="rId7"/>
    <p:sldId id="446" r:id="rId8"/>
    <p:sldId id="448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92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6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rea\Desktop\ANDREA\Confedilizia\confedilizi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rea\Desktop\ANDREA\Confedilizia\confedilizi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rea\Desktop\ANDREA\Confedilizia\Eurostat%20Prezzi%20cas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rea\Desktop\ANDREA\Confedilizia\Eurostat%20Prezzi%20cas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rea\Desktop\ANDREA\Confedilizia\Eurostat%20Prezzi%20cas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it-IT" sz="2200" dirty="0"/>
              <a:t>Valore aggiunto per settore economico nell'Unione Europea </a:t>
            </a:r>
            <a:endParaRPr lang="it-IT" sz="2200" dirty="0" smtClean="0"/>
          </a:p>
          <a:p>
            <a:pPr>
              <a:defRPr/>
            </a:pPr>
            <a:r>
              <a:rPr lang="it-IT" sz="1100" dirty="0" smtClean="0"/>
              <a:t>(</a:t>
            </a:r>
            <a:r>
              <a:rPr lang="it-IT" sz="1100" dirty="0"/>
              <a:t>miliardi di Euro nel 2 Trimestre 2019)</a:t>
            </a:r>
            <a:endParaRPr lang="it-IT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chemeClr val="accent2"/>
              </a:solidFill>
            </c:spPr>
          </c:dPt>
          <c:dPt>
            <c:idx val="2"/>
            <c:spPr>
              <a:solidFill>
                <a:schemeClr val="accent2"/>
              </a:solidFill>
            </c:spPr>
          </c:dPt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Val val="1"/>
          </c:dLbls>
          <c:cat>
            <c:strRef>
              <c:f>Foglio3!$A$3:$A$5</c:f>
              <c:strCache>
                <c:ptCount val="3"/>
                <c:pt idx="0">
                  <c:v>Attività Real Estate</c:v>
                </c:pt>
                <c:pt idx="1">
                  <c:v>Attività Information and communication</c:v>
                </c:pt>
                <c:pt idx="2">
                  <c:v>Attività Finanziarie e Assicurative</c:v>
                </c:pt>
              </c:strCache>
            </c:strRef>
          </c:cat>
          <c:val>
            <c:numRef>
              <c:f>Foglio3!$B$3:$B$5</c:f>
              <c:numCache>
                <c:formatCode>General</c:formatCode>
                <c:ptCount val="3"/>
                <c:pt idx="0">
                  <c:v>404.3</c:v>
                </c:pt>
                <c:pt idx="1">
                  <c:v>188.4</c:v>
                </c:pt>
                <c:pt idx="2">
                  <c:v>172</c:v>
                </c:pt>
              </c:numCache>
            </c:numRef>
          </c:val>
        </c:ser>
        <c:gapWidth val="75"/>
        <c:overlap val="-25"/>
        <c:axId val="70723456"/>
        <c:axId val="70724992"/>
      </c:barChart>
      <c:catAx>
        <c:axId val="7072345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70724992"/>
        <c:crosses val="autoZero"/>
        <c:auto val="1"/>
        <c:lblAlgn val="ctr"/>
        <c:lblOffset val="100"/>
      </c:catAx>
      <c:valAx>
        <c:axId val="70724992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70723456"/>
        <c:crosses val="autoZero"/>
        <c:crossBetween val="between"/>
      </c:valAx>
    </c:plotArea>
    <c:plotVisOnly val="1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it-IT" sz="2000" dirty="0"/>
              <a:t>Prezzi delle case nel Secondo Trimestre 2019 </a:t>
            </a:r>
          </a:p>
          <a:p>
            <a:pPr>
              <a:defRPr/>
            </a:pPr>
            <a:r>
              <a:rPr lang="it-IT" sz="1200" dirty="0"/>
              <a:t>(rispetto  allo scorso anno) 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Pt>
            <c:idx val="3"/>
            <c:spPr>
              <a:solidFill>
                <a:srgbClr val="002060"/>
              </a:solidFill>
            </c:spPr>
          </c:dPt>
          <c:dPt>
            <c:idx val="6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Val val="1"/>
          </c:dLbls>
          <c:cat>
            <c:strRef>
              <c:f>Foglio2!$A$4:$A$10</c:f>
              <c:strCache>
                <c:ptCount val="7"/>
                <c:pt idx="0">
                  <c:v>Portogallo</c:v>
                </c:pt>
                <c:pt idx="1">
                  <c:v>Spagna</c:v>
                </c:pt>
                <c:pt idx="2">
                  <c:v>Germania</c:v>
                </c:pt>
                <c:pt idx="3">
                  <c:v>Unione Europea</c:v>
                </c:pt>
                <c:pt idx="4">
                  <c:v>Francia</c:v>
                </c:pt>
                <c:pt idx="5">
                  <c:v>Regno Unito</c:v>
                </c:pt>
                <c:pt idx="6">
                  <c:v>Italia</c:v>
                </c:pt>
              </c:strCache>
            </c:strRef>
          </c:cat>
          <c:val>
            <c:numRef>
              <c:f>Foglio2!$C$4:$C$10</c:f>
              <c:numCache>
                <c:formatCode>0.0%</c:formatCode>
                <c:ptCount val="7"/>
                <c:pt idx="0">
                  <c:v>0.10100000000000002</c:v>
                </c:pt>
                <c:pt idx="1">
                  <c:v>5.4000000000000027E-2</c:v>
                </c:pt>
                <c:pt idx="2">
                  <c:v>5.2000000000000025E-2</c:v>
                </c:pt>
                <c:pt idx="3">
                  <c:v>4.2000000000000023E-2</c:v>
                </c:pt>
                <c:pt idx="4">
                  <c:v>3.2000000000000021E-2</c:v>
                </c:pt>
                <c:pt idx="5">
                  <c:v>1.4000000000000002E-2</c:v>
                </c:pt>
                <c:pt idx="6">
                  <c:v>-2.0000000000000013E-3</c:v>
                </c:pt>
              </c:numCache>
            </c:numRef>
          </c:val>
        </c:ser>
        <c:gapWidth val="50"/>
        <c:axId val="70771456"/>
        <c:axId val="70772992"/>
      </c:barChart>
      <c:catAx>
        <c:axId val="70771456"/>
        <c:scaling>
          <c:orientation val="minMax"/>
        </c:scaling>
        <c:axPos val="b"/>
        <c:majorTickMark val="none"/>
        <c:tickLblPos val="low"/>
        <c:crossAx val="70772992"/>
        <c:crosses val="autoZero"/>
        <c:auto val="1"/>
        <c:lblAlgn val="ctr"/>
        <c:lblOffset val="100"/>
      </c:catAx>
      <c:valAx>
        <c:axId val="70772992"/>
        <c:scaling>
          <c:orientation val="minMax"/>
        </c:scaling>
        <c:axPos val="l"/>
        <c:majorGridlines/>
        <c:numFmt formatCode="0%" sourceLinked="0"/>
        <c:majorTickMark val="none"/>
        <c:tickLblPos val="nextTo"/>
        <c:crossAx val="70771456"/>
        <c:crosses val="autoZero"/>
        <c:crossBetween val="between"/>
      </c:valAx>
    </c:plotArea>
    <c:plotVisOnly val="1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it-IT"/>
              <a:t>Andamento Prezzi delle Case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Foglio1!$A$15</c:f>
              <c:strCache>
                <c:ptCount val="1"/>
                <c:pt idx="0">
                  <c:v>Germania</c:v>
                </c:pt>
              </c:strCache>
            </c:strRef>
          </c:tx>
          <c:marker>
            <c:symbol val="none"/>
          </c:marker>
          <c:cat>
            <c:numRef>
              <c:f>Foglio1!$M$14:$T$14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Foglio1!$M$15:$T$15</c:f>
              <c:numCache>
                <c:formatCode>General</c:formatCode>
                <c:ptCount val="8"/>
                <c:pt idx="0">
                  <c:v>100</c:v>
                </c:pt>
                <c:pt idx="1">
                  <c:v>102</c:v>
                </c:pt>
                <c:pt idx="2">
                  <c:v>104.142</c:v>
                </c:pt>
                <c:pt idx="3">
                  <c:v>106.43312400000008</c:v>
                </c:pt>
                <c:pt idx="4">
                  <c:v>110.796882084</c:v>
                </c:pt>
                <c:pt idx="5">
                  <c:v>116.66911683445193</c:v>
                </c:pt>
                <c:pt idx="6">
                  <c:v>120.05252122265104</c:v>
                </c:pt>
                <c:pt idx="7">
                  <c:v>124.01425442299863</c:v>
                </c:pt>
              </c:numCache>
            </c:numRef>
          </c:val>
        </c:ser>
        <c:ser>
          <c:idx val="1"/>
          <c:order val="1"/>
          <c:tx>
            <c:strRef>
              <c:f>Foglio1!$A$16</c:f>
              <c:strCache>
                <c:ptCount val="1"/>
                <c:pt idx="0">
                  <c:v>Irlanda</c:v>
                </c:pt>
              </c:strCache>
            </c:strRef>
          </c:tx>
          <c:marker>
            <c:symbol val="none"/>
          </c:marker>
          <c:cat>
            <c:numRef>
              <c:f>Foglio1!$M$14:$T$14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Foglio1!$M$16:$T$16</c:f>
              <c:numCache>
                <c:formatCode>General</c:formatCode>
                <c:ptCount val="8"/>
                <c:pt idx="0">
                  <c:v>100</c:v>
                </c:pt>
                <c:pt idx="1">
                  <c:v>85.2</c:v>
                </c:pt>
                <c:pt idx="2">
                  <c:v>84.774000000000001</c:v>
                </c:pt>
                <c:pt idx="3">
                  <c:v>97.57487399999998</c:v>
                </c:pt>
                <c:pt idx="4">
                  <c:v>108.30811014000001</c:v>
                </c:pt>
                <c:pt idx="5">
                  <c:v>115.4564454092401</c:v>
                </c:pt>
                <c:pt idx="6">
                  <c:v>126.42480772311782</c:v>
                </c:pt>
                <c:pt idx="7">
                  <c:v>136.91806676413648</c:v>
                </c:pt>
              </c:numCache>
            </c:numRef>
          </c:val>
        </c:ser>
        <c:ser>
          <c:idx val="3"/>
          <c:order val="2"/>
          <c:tx>
            <c:strRef>
              <c:f>Foglio1!$A$18</c:f>
              <c:strCache>
                <c:ptCount val="1"/>
                <c:pt idx="0">
                  <c:v>Spagna</c:v>
                </c:pt>
              </c:strCache>
            </c:strRef>
          </c:tx>
          <c:marker>
            <c:symbol val="none"/>
          </c:marker>
          <c:cat>
            <c:numRef>
              <c:f>Foglio1!$M$14:$T$14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Foglio1!$M$18:$T$18</c:f>
              <c:numCache>
                <c:formatCode>General</c:formatCode>
                <c:ptCount val="8"/>
                <c:pt idx="0">
                  <c:v>100</c:v>
                </c:pt>
                <c:pt idx="1">
                  <c:v>83.2</c:v>
                </c:pt>
                <c:pt idx="2">
                  <c:v>74.88</c:v>
                </c:pt>
                <c:pt idx="3">
                  <c:v>74.954880000000003</c:v>
                </c:pt>
                <c:pt idx="4">
                  <c:v>77.803165439999987</c:v>
                </c:pt>
                <c:pt idx="5">
                  <c:v>81.382111050239956</c:v>
                </c:pt>
                <c:pt idx="6">
                  <c:v>85.044306047500783</c:v>
                </c:pt>
                <c:pt idx="7">
                  <c:v>89.381565655923325</c:v>
                </c:pt>
              </c:numCache>
            </c:numRef>
          </c:val>
        </c:ser>
        <c:ser>
          <c:idx val="4"/>
          <c:order val="3"/>
          <c:tx>
            <c:strRef>
              <c:f>Foglio1!$A$19</c:f>
              <c:strCache>
                <c:ptCount val="1"/>
                <c:pt idx="0">
                  <c:v>Francia</c:v>
                </c:pt>
              </c:strCache>
            </c:strRef>
          </c:tx>
          <c:marker>
            <c:symbol val="none"/>
          </c:marker>
          <c:cat>
            <c:numRef>
              <c:f>Foglio1!$M$14:$T$14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Foglio1!$M$19:$T$19</c:f>
              <c:numCache>
                <c:formatCode>General</c:formatCode>
                <c:ptCount val="8"/>
                <c:pt idx="0">
                  <c:v>100</c:v>
                </c:pt>
                <c:pt idx="1">
                  <c:v>98</c:v>
                </c:pt>
                <c:pt idx="2">
                  <c:v>95.452000000000012</c:v>
                </c:pt>
                <c:pt idx="3">
                  <c:v>93.829315999999963</c:v>
                </c:pt>
                <c:pt idx="4">
                  <c:v>92.140388311999928</c:v>
                </c:pt>
                <c:pt idx="5">
                  <c:v>93.153932583431882</c:v>
                </c:pt>
                <c:pt idx="6">
                  <c:v>94.830703369933772</c:v>
                </c:pt>
                <c:pt idx="7">
                  <c:v>96.158333217112784</c:v>
                </c:pt>
              </c:numCache>
            </c:numRef>
          </c:val>
        </c:ser>
        <c:ser>
          <c:idx val="5"/>
          <c:order val="4"/>
          <c:tx>
            <c:strRef>
              <c:f>Foglio1!$A$20</c:f>
              <c:strCache>
                <c:ptCount val="1"/>
                <c:pt idx="0">
                  <c:v>Italia</c:v>
                </c:pt>
              </c:strCache>
            </c:strRef>
          </c:tx>
          <c:spPr>
            <a:ln w="73025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Foglio1!$M$14:$T$14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Foglio1!$M$20:$T$20</c:f>
              <c:numCache>
                <c:formatCode>General</c:formatCode>
                <c:ptCount val="8"/>
                <c:pt idx="0">
                  <c:v>100</c:v>
                </c:pt>
                <c:pt idx="1">
                  <c:v>94.899999999999991</c:v>
                </c:pt>
                <c:pt idx="2">
                  <c:v>87.782499999999999</c:v>
                </c:pt>
                <c:pt idx="3">
                  <c:v>83.393374999999978</c:v>
                </c:pt>
                <c:pt idx="4">
                  <c:v>80.057639999999992</c:v>
                </c:pt>
                <c:pt idx="5">
                  <c:v>80.137697639999971</c:v>
                </c:pt>
                <c:pt idx="6">
                  <c:v>78.294530594279976</c:v>
                </c:pt>
                <c:pt idx="7">
                  <c:v>76.963523574177302</c:v>
                </c:pt>
              </c:numCache>
            </c:numRef>
          </c:val>
        </c:ser>
        <c:ser>
          <c:idx val="6"/>
          <c:order val="5"/>
          <c:tx>
            <c:strRef>
              <c:f>Foglio1!$A$21</c:f>
              <c:strCache>
                <c:ptCount val="1"/>
                <c:pt idx="0">
                  <c:v>Olanda</c:v>
                </c:pt>
              </c:strCache>
            </c:strRef>
          </c:tx>
          <c:marker>
            <c:symbol val="none"/>
          </c:marker>
          <c:cat>
            <c:numRef>
              <c:f>Foglio1!$M$14:$T$14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Foglio1!$M$21:$T$21</c:f>
              <c:numCache>
                <c:formatCode>General</c:formatCode>
                <c:ptCount val="8"/>
                <c:pt idx="0">
                  <c:v>100</c:v>
                </c:pt>
                <c:pt idx="1">
                  <c:v>92.100000000000009</c:v>
                </c:pt>
                <c:pt idx="2">
                  <c:v>84.824100000000016</c:v>
                </c:pt>
                <c:pt idx="3">
                  <c:v>84.739275900000024</c:v>
                </c:pt>
                <c:pt idx="4">
                  <c:v>87.62041128060001</c:v>
                </c:pt>
                <c:pt idx="5">
                  <c:v>91.475709376946369</c:v>
                </c:pt>
                <c:pt idx="6">
                  <c:v>96.964251939563226</c:v>
                </c:pt>
                <c:pt idx="7">
                  <c:v>104.1396065830909</c:v>
                </c:pt>
              </c:numCache>
            </c:numRef>
          </c:val>
        </c:ser>
        <c:ser>
          <c:idx val="7"/>
          <c:order val="6"/>
          <c:tx>
            <c:strRef>
              <c:f>Foglio1!$A$22</c:f>
              <c:strCache>
                <c:ptCount val="1"/>
                <c:pt idx="0">
                  <c:v>Portogallo</c:v>
                </c:pt>
              </c:strCache>
            </c:strRef>
          </c:tx>
          <c:marker>
            <c:symbol val="none"/>
          </c:marker>
          <c:cat>
            <c:numRef>
              <c:f>Foglio1!$M$14:$T$14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Foglio1!$M$22:$T$22</c:f>
              <c:numCache>
                <c:formatCode>General</c:formatCode>
                <c:ptCount val="8"/>
                <c:pt idx="0">
                  <c:v>100</c:v>
                </c:pt>
                <c:pt idx="1">
                  <c:v>91.2</c:v>
                </c:pt>
                <c:pt idx="2">
                  <c:v>88.737600000000029</c:v>
                </c:pt>
                <c:pt idx="3">
                  <c:v>92.198366399999927</c:v>
                </c:pt>
                <c:pt idx="4">
                  <c:v>94.134532094399958</c:v>
                </c:pt>
                <c:pt idx="5">
                  <c:v>99.876738552158244</c:v>
                </c:pt>
                <c:pt idx="6">
                  <c:v>107.76700089777887</c:v>
                </c:pt>
                <c:pt idx="7">
                  <c:v>117.46603097857897</c:v>
                </c:pt>
              </c:numCache>
            </c:numRef>
          </c:val>
        </c:ser>
        <c:ser>
          <c:idx val="8"/>
          <c:order val="7"/>
          <c:tx>
            <c:strRef>
              <c:f>Foglio1!$A$23</c:f>
              <c:strCache>
                <c:ptCount val="1"/>
                <c:pt idx="0">
                  <c:v>UK</c:v>
                </c:pt>
              </c:strCache>
            </c:strRef>
          </c:tx>
          <c:marker>
            <c:symbol val="none"/>
          </c:marker>
          <c:cat>
            <c:numRef>
              <c:f>Foglio1!$M$14:$T$14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Foglio1!$M$23:$T$23</c:f>
              <c:numCache>
                <c:formatCode>General</c:formatCode>
                <c:ptCount val="8"/>
                <c:pt idx="0">
                  <c:v>100</c:v>
                </c:pt>
                <c:pt idx="1">
                  <c:v>98.300000000000011</c:v>
                </c:pt>
                <c:pt idx="2">
                  <c:v>98.594899999999996</c:v>
                </c:pt>
                <c:pt idx="3">
                  <c:v>104.51059400000004</c:v>
                </c:pt>
                <c:pt idx="4">
                  <c:v>110.15416607600001</c:v>
                </c:pt>
                <c:pt idx="5">
                  <c:v>116.10249104410397</c:v>
                </c:pt>
                <c:pt idx="6">
                  <c:v>118.88895082916251</c:v>
                </c:pt>
                <c:pt idx="7">
                  <c:v>120.07784033745405</c:v>
                </c:pt>
              </c:numCache>
            </c:numRef>
          </c:val>
        </c:ser>
        <c:marker val="1"/>
        <c:axId val="70791168"/>
        <c:axId val="70792704"/>
      </c:lineChart>
      <c:catAx>
        <c:axId val="70791168"/>
        <c:scaling>
          <c:orientation val="minMax"/>
        </c:scaling>
        <c:axPos val="b"/>
        <c:numFmt formatCode="General" sourceLinked="1"/>
        <c:majorTickMark val="none"/>
        <c:tickLblPos val="nextTo"/>
        <c:crossAx val="70792704"/>
        <c:crosses val="autoZero"/>
        <c:auto val="1"/>
        <c:lblAlgn val="ctr"/>
        <c:lblOffset val="100"/>
      </c:catAx>
      <c:valAx>
        <c:axId val="70792704"/>
        <c:scaling>
          <c:orientation val="minMax"/>
          <c:max val="140"/>
          <c:min val="70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it-IT"/>
                  <a:t>Anno Base 2011=100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7079116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600">
          <a:latin typeface="Arial Nova" pitchFamily="34" charset="0"/>
        </a:defRPr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it-IT"/>
              <a:t>Valore delle case (Anno Base 2011=100)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v>Prezzi Case</c:v>
          </c:tx>
          <c:spPr>
            <a:ln w="76200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 w="76200"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2.1352313167259839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-4.4122887301445132E-2"/>
                  <c:y val="6.2675886703993308E-2"/>
                </c:manualLayout>
              </c:layout>
              <c:showVal val="1"/>
            </c:dLbl>
            <c:numFmt formatCode="#,##0" sourceLinked="0"/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Val val="1"/>
          </c:dLbls>
          <c:cat>
            <c:strRef>
              <c:f>Foglio1!$M$26:$U$26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 (stima)</c:v>
                </c:pt>
              </c:strCache>
            </c:strRef>
          </c:cat>
          <c:val>
            <c:numRef>
              <c:f>Foglio1!$M$20:$U$20</c:f>
              <c:numCache>
                <c:formatCode>General</c:formatCode>
                <c:ptCount val="9"/>
                <c:pt idx="0">
                  <c:v>100</c:v>
                </c:pt>
                <c:pt idx="1">
                  <c:v>94.899999999999991</c:v>
                </c:pt>
                <c:pt idx="2">
                  <c:v>87.782499999999999</c:v>
                </c:pt>
                <c:pt idx="3">
                  <c:v>83.393374999999978</c:v>
                </c:pt>
                <c:pt idx="4">
                  <c:v>80.057639999999992</c:v>
                </c:pt>
                <c:pt idx="5">
                  <c:v>80.137697639999971</c:v>
                </c:pt>
                <c:pt idx="6">
                  <c:v>78.294530594279976</c:v>
                </c:pt>
                <c:pt idx="7">
                  <c:v>76.963523574177302</c:v>
                </c:pt>
                <c:pt idx="8">
                  <c:v>76.193888338435357</c:v>
                </c:pt>
              </c:numCache>
            </c:numRef>
          </c:val>
        </c:ser>
        <c:ser>
          <c:idx val="1"/>
          <c:order val="1"/>
          <c:tx>
            <c:v>PIL</c:v>
          </c:tx>
          <c:spPr>
            <a:ln w="76200"/>
          </c:spPr>
          <c:marker>
            <c:spPr>
              <a:ln w="76200"/>
            </c:spPr>
          </c:marker>
          <c:dLbls>
            <c:dLbl>
              <c:idx val="0"/>
              <c:delete val="1"/>
            </c:dLbl>
            <c:numFmt formatCode="#,##0" sourceLinked="0"/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Val val="1"/>
          </c:dLbls>
          <c:cat>
            <c:strRef>
              <c:f>Foglio1!$M$26:$U$26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 (stima)</c:v>
                </c:pt>
              </c:strCache>
            </c:strRef>
          </c:cat>
          <c:val>
            <c:numRef>
              <c:f>Foglio1!$M$38:$U$38</c:f>
              <c:numCache>
                <c:formatCode>General</c:formatCode>
                <c:ptCount val="9"/>
                <c:pt idx="0">
                  <c:v>100</c:v>
                </c:pt>
                <c:pt idx="1">
                  <c:v>97.2</c:v>
                </c:pt>
                <c:pt idx="2">
                  <c:v>95.547600000000045</c:v>
                </c:pt>
                <c:pt idx="3">
                  <c:v>95.643147600000006</c:v>
                </c:pt>
                <c:pt idx="4">
                  <c:v>96.503935928400011</c:v>
                </c:pt>
                <c:pt idx="5">
                  <c:v>97.565479223612414</c:v>
                </c:pt>
                <c:pt idx="6">
                  <c:v>99.224092370413786</c:v>
                </c:pt>
                <c:pt idx="7">
                  <c:v>100.11710920174764</c:v>
                </c:pt>
                <c:pt idx="8">
                  <c:v>100.41746052935287</c:v>
                </c:pt>
              </c:numCache>
            </c:numRef>
          </c:val>
        </c:ser>
        <c:marker val="1"/>
        <c:axId val="70832128"/>
        <c:axId val="70833664"/>
      </c:lineChart>
      <c:catAx>
        <c:axId val="70832128"/>
        <c:scaling>
          <c:orientation val="minMax"/>
        </c:scaling>
        <c:axPos val="b"/>
        <c:numFmt formatCode="General" sourceLinked="1"/>
        <c:majorTickMark val="none"/>
        <c:tickLblPos val="nextTo"/>
        <c:crossAx val="70833664"/>
        <c:crosses val="autoZero"/>
        <c:auto val="1"/>
        <c:lblAlgn val="ctr"/>
        <c:lblOffset val="100"/>
      </c:catAx>
      <c:valAx>
        <c:axId val="70833664"/>
        <c:scaling>
          <c:orientation val="minMax"/>
          <c:max val="110"/>
          <c:min val="70"/>
        </c:scaling>
        <c:delete val="1"/>
        <c:axPos val="l"/>
        <c:numFmt formatCode="General" sourceLinked="1"/>
        <c:tickLblPos val="none"/>
        <c:crossAx val="70832128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600">
          <a:latin typeface="Arial Nova" pitchFamily="34" charset="0"/>
        </a:defRPr>
      </a:pPr>
      <a:endParaRPr lang="it-IT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it-IT" sz="2400" dirty="0"/>
              <a:t>Gettito occulto sull'immobiliare </a:t>
            </a:r>
          </a:p>
          <a:p>
            <a:pPr>
              <a:defRPr/>
            </a:pPr>
            <a:r>
              <a:rPr lang="it-IT" sz="1100" dirty="0"/>
              <a:t>(in miliardi di euro)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spPr>
            <a:solidFill>
              <a:schemeClr val="accent2"/>
            </a:solidFill>
          </c:spPr>
          <c:dLbls>
            <c:numFmt formatCode="#,##0.0" sourceLinked="0"/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Val val="1"/>
          </c:dLbls>
          <c:cat>
            <c:strRef>
              <c:f>Foglio1!$N$26:$U$26</c:f>
              <c:strCach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 (stima)</c:v>
                </c:pt>
              </c:strCache>
            </c:strRef>
          </c:cat>
          <c:val>
            <c:numRef>
              <c:f>Foglio1!$N$45:$U$45</c:f>
              <c:numCache>
                <c:formatCode>General</c:formatCode>
                <c:ptCount val="8"/>
                <c:pt idx="0">
                  <c:v>1.2360379346680732</c:v>
                </c:pt>
                <c:pt idx="1">
                  <c:v>3.2011220915330476</c:v>
                </c:pt>
                <c:pt idx="2">
                  <c:v>4.5801285174032111</c:v>
                </c:pt>
                <c:pt idx="3">
                  <c:v>5.7293005389616853</c:v>
                </c:pt>
                <c:pt idx="4">
                  <c:v>5.7005999390226689</c:v>
                </c:pt>
                <c:pt idx="5">
                  <c:v>6.3762537758676272</c:v>
                </c:pt>
                <c:pt idx="6">
                  <c:v>6.8842866488988967</c:v>
                </c:pt>
                <c:pt idx="7">
                  <c:v>7.1861481302009125</c:v>
                </c:pt>
              </c:numCache>
            </c:numRef>
          </c:val>
        </c:ser>
        <c:dLbls>
          <c:showVal val="1"/>
        </c:dLbls>
        <c:overlap val="-25"/>
        <c:axId val="71198976"/>
        <c:axId val="71213056"/>
      </c:barChart>
      <c:catAx>
        <c:axId val="71198976"/>
        <c:scaling>
          <c:orientation val="minMax"/>
        </c:scaling>
        <c:axPos val="b"/>
        <c:majorTickMark val="none"/>
        <c:tickLblPos val="nextTo"/>
        <c:crossAx val="71213056"/>
        <c:crosses val="autoZero"/>
        <c:auto val="1"/>
        <c:lblAlgn val="ctr"/>
        <c:lblOffset val="100"/>
      </c:catAx>
      <c:valAx>
        <c:axId val="71213056"/>
        <c:scaling>
          <c:orientation val="minMax"/>
        </c:scaling>
        <c:delete val="1"/>
        <c:axPos val="l"/>
        <c:numFmt formatCode="General" sourceLinked="1"/>
        <c:tickLblPos val="none"/>
        <c:crossAx val="71198976"/>
        <c:crosses val="autoZero"/>
        <c:crossBetween val="between"/>
      </c:valAx>
    </c:plotArea>
    <c:plotVisOnly val="1"/>
  </c:chart>
  <c:txPr>
    <a:bodyPr/>
    <a:lstStyle/>
    <a:p>
      <a:pPr>
        <a:defRPr sz="1400">
          <a:latin typeface="Arial Nova" pitchFamily="34" charset="0"/>
        </a:defRPr>
      </a:pPr>
      <a:endParaRPr lang="it-IT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977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30087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543649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09462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1566676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54395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0101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0992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56178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89632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11/19/2019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99923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39012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072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7933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11/19/2019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365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23996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49136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andrea.giuricin@unimib.i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055563" y="1573566"/>
            <a:ext cx="8316913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3600" b="1" dirty="0" smtClean="0">
                <a:latin typeface="Garamond" pitchFamily="18" charset="0"/>
              </a:rPr>
              <a:t>OBIETTIVO MANOVRA 2020:</a:t>
            </a:r>
          </a:p>
          <a:p>
            <a:pPr algn="ctr"/>
            <a:r>
              <a:rPr lang="it-IT" sz="3600" b="1" dirty="0" smtClean="0">
                <a:latin typeface="Garamond" pitchFamily="18" charset="0"/>
              </a:rPr>
              <a:t>SETTORE IMMOBILIARE</a:t>
            </a:r>
          </a:p>
          <a:p>
            <a:pPr algn="ctr"/>
            <a:endParaRPr lang="it-IT" b="1" dirty="0">
              <a:latin typeface="Garamond" pitchFamily="18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90535" y="6035040"/>
            <a:ext cx="27336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Roma 19 </a:t>
            </a:r>
            <a:r>
              <a:rPr lang="en-US" dirty="0" err="1" smtClean="0"/>
              <a:t>Novembre</a:t>
            </a:r>
            <a:r>
              <a:rPr lang="en-US" dirty="0" smtClean="0"/>
              <a:t> 2019</a:t>
            </a:r>
            <a:endParaRPr lang="en-US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899852" y="3634285"/>
            <a:ext cx="778694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err="1" smtClean="0"/>
              <a:t>Adj</a:t>
            </a:r>
            <a:r>
              <a:rPr lang="it-IT" sz="2000" b="1" dirty="0" smtClean="0"/>
              <a:t>. Prof. Dr. Andrea </a:t>
            </a:r>
            <a:r>
              <a:rPr lang="it-IT" sz="2000" b="1" dirty="0" err="1" smtClean="0"/>
              <a:t>Giuricin</a:t>
            </a:r>
            <a:endParaRPr lang="it-IT" sz="2000" b="1" dirty="0" smtClean="0"/>
          </a:p>
          <a:p>
            <a:pPr algn="just"/>
            <a:r>
              <a:rPr lang="it-IT" sz="1800" dirty="0" smtClean="0"/>
              <a:t>Università Milano Bicocca</a:t>
            </a:r>
          </a:p>
          <a:p>
            <a:pPr algn="just"/>
            <a:r>
              <a:rPr lang="it-IT" sz="1800" dirty="0" err="1" smtClean="0"/>
              <a:t>Visiting</a:t>
            </a:r>
            <a:r>
              <a:rPr lang="it-IT" sz="1800" dirty="0" smtClean="0"/>
              <a:t> Professor presso </a:t>
            </a:r>
            <a:r>
              <a:rPr lang="it-IT" dirty="0" smtClean="0"/>
              <a:t>CARS, Pechino, Cina</a:t>
            </a:r>
            <a:endParaRPr lang="it-IT" sz="1800" dirty="0" smtClean="0"/>
          </a:p>
          <a:p>
            <a:pPr algn="just"/>
            <a:r>
              <a:rPr lang="it-IT" sz="1800" dirty="0" err="1" smtClean="0"/>
              <a:t>Adj.Prof.</a:t>
            </a:r>
            <a:r>
              <a:rPr lang="it-IT" sz="1800" dirty="0" smtClean="0"/>
              <a:t> </a:t>
            </a:r>
            <a:r>
              <a:rPr lang="it-IT" sz="1800" dirty="0" err="1" smtClean="0"/>
              <a:t>Purdue</a:t>
            </a:r>
            <a:r>
              <a:rPr lang="it-IT" sz="1800" dirty="0" smtClean="0"/>
              <a:t> </a:t>
            </a:r>
            <a:r>
              <a:rPr lang="it-IT" sz="1800" dirty="0" err="1" smtClean="0"/>
              <a:t>University</a:t>
            </a:r>
            <a:r>
              <a:rPr lang="it-IT" sz="1800" dirty="0" smtClean="0"/>
              <a:t>, </a:t>
            </a:r>
            <a:r>
              <a:rPr lang="it-IT" sz="1800" dirty="0" err="1" smtClean="0"/>
              <a:t>University</a:t>
            </a:r>
            <a:r>
              <a:rPr lang="it-IT" sz="1800" dirty="0" smtClean="0"/>
              <a:t> </a:t>
            </a:r>
            <a:r>
              <a:rPr lang="it-IT" sz="1800" dirty="0" err="1" smtClean="0"/>
              <a:t>Southern</a:t>
            </a:r>
            <a:r>
              <a:rPr lang="it-IT" sz="1800" dirty="0" smtClean="0"/>
              <a:t> California, Michigan State </a:t>
            </a:r>
            <a:r>
              <a:rPr lang="it-IT" sz="1800" dirty="0" err="1" smtClean="0"/>
              <a:t>University</a:t>
            </a:r>
            <a:r>
              <a:rPr lang="it-IT" sz="1800" dirty="0" smtClean="0"/>
              <a:t>, </a:t>
            </a:r>
            <a:r>
              <a:rPr lang="it-IT" sz="1800" dirty="0" err="1" smtClean="0"/>
              <a:t>University</a:t>
            </a:r>
            <a:r>
              <a:rPr lang="it-IT" sz="1800" dirty="0" smtClean="0"/>
              <a:t> </a:t>
            </a:r>
            <a:r>
              <a:rPr lang="it-IT" sz="1800" dirty="0" err="1" smtClean="0"/>
              <a:t>of</a:t>
            </a:r>
            <a:r>
              <a:rPr lang="it-IT" sz="1800" dirty="0" smtClean="0"/>
              <a:t> Minnesota</a:t>
            </a:r>
          </a:p>
          <a:p>
            <a:pPr algn="just"/>
            <a:r>
              <a:rPr lang="it-IT" dirty="0" smtClean="0"/>
              <a:t>Senior </a:t>
            </a:r>
            <a:r>
              <a:rPr lang="it-IT" dirty="0" err="1" smtClean="0"/>
              <a:t>Consultant</a:t>
            </a:r>
            <a:r>
              <a:rPr lang="it-IT" dirty="0" smtClean="0"/>
              <a:t> presso la Banca Mondiale</a:t>
            </a:r>
          </a:p>
          <a:p>
            <a:pPr algn="just"/>
            <a:r>
              <a:rPr lang="it-IT" dirty="0" smtClean="0"/>
              <a:t>CEO TRA </a:t>
            </a:r>
            <a:r>
              <a:rPr lang="it-IT" dirty="0" err="1" smtClean="0"/>
              <a:t>consulting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575343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1510" y="195472"/>
            <a:ext cx="10382838" cy="1408041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MERCATO IMMOBILIARE</a:t>
            </a:r>
            <a:endParaRPr lang="en-US" sz="3200" b="1" dirty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90" y="5992836"/>
            <a:ext cx="1118696" cy="720937"/>
          </a:xfrm>
          <a:prstGeom prst="rect">
            <a:avLst/>
          </a:prstGeom>
        </p:spPr>
      </p:pic>
      <p:sp>
        <p:nvSpPr>
          <p:cNvPr id="9" name="TextBox 9"/>
          <p:cNvSpPr txBox="1"/>
          <p:nvPr/>
        </p:nvSpPr>
        <p:spPr>
          <a:xfrm>
            <a:off x="1540412" y="5869088"/>
            <a:ext cx="7329268" cy="30948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it-IT" sz="1100" dirty="0" smtClean="0"/>
              <a:t>Fonte: TRA </a:t>
            </a:r>
            <a:r>
              <a:rPr lang="it-IT" sz="1100" dirty="0" err="1" smtClean="0"/>
              <a:t>consulting</a:t>
            </a:r>
            <a:r>
              <a:rPr lang="it-IT" sz="1100" dirty="0" smtClean="0"/>
              <a:t> su dati Eurostat</a:t>
            </a:r>
            <a:endParaRPr lang="it-IT" sz="1100" dirty="0"/>
          </a:p>
        </p:txBody>
      </p:sp>
      <p:graphicFrame>
        <p:nvGraphicFramePr>
          <p:cNvPr id="5" name="Grafico 4"/>
          <p:cNvGraphicFramePr/>
          <p:nvPr/>
        </p:nvGraphicFramePr>
        <p:xfrm>
          <a:off x="326572" y="888275"/>
          <a:ext cx="6128872" cy="48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6385438" y="644366"/>
            <a:ext cx="3868905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it-IT" sz="2000" dirty="0" smtClean="0">
                <a:latin typeface="Garamond" pitchFamily="18" charset="0"/>
              </a:rPr>
              <a:t> Il settore </a:t>
            </a:r>
            <a:r>
              <a:rPr lang="it-IT" sz="2000" dirty="0" err="1" smtClean="0">
                <a:latin typeface="Garamond" pitchFamily="18" charset="0"/>
              </a:rPr>
              <a:t>Real</a:t>
            </a:r>
            <a:r>
              <a:rPr lang="it-IT" sz="2000" dirty="0" smtClean="0">
                <a:latin typeface="Garamond" pitchFamily="18" charset="0"/>
              </a:rPr>
              <a:t> Estate è trainante nell’economia europea.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it-IT" sz="2000" dirty="0" smtClean="0">
                <a:latin typeface="Garamond" pitchFamily="18" charset="0"/>
              </a:rPr>
              <a:t> Facendo un’analisi del valore aggiunto creato dai diversi settori economici nell’Unione Europea a 28 Stati, quello relativo al </a:t>
            </a:r>
            <a:r>
              <a:rPr lang="it-IT" sz="2000" dirty="0" err="1" smtClean="0">
                <a:latin typeface="Garamond" pitchFamily="18" charset="0"/>
              </a:rPr>
              <a:t>Real</a:t>
            </a:r>
            <a:r>
              <a:rPr lang="it-IT" sz="2000" dirty="0" smtClean="0">
                <a:latin typeface="Garamond" pitchFamily="18" charset="0"/>
              </a:rPr>
              <a:t> Estate è molto più grande rispetto ad altri importanti settori.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it-IT" sz="2000" dirty="0" smtClean="0">
                <a:latin typeface="Garamond" pitchFamily="18" charset="0"/>
              </a:rPr>
              <a:t> In particolare: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it-IT" sz="2000" dirty="0" smtClean="0">
                <a:latin typeface="Garamond" pitchFamily="18" charset="0"/>
              </a:rPr>
              <a:t> Il </a:t>
            </a:r>
            <a:r>
              <a:rPr lang="it-IT" sz="2000" dirty="0" err="1" smtClean="0">
                <a:latin typeface="Garamond" pitchFamily="18" charset="0"/>
              </a:rPr>
              <a:t>Real</a:t>
            </a:r>
            <a:r>
              <a:rPr lang="it-IT" sz="2000" dirty="0" smtClean="0">
                <a:latin typeface="Garamond" pitchFamily="18" charset="0"/>
              </a:rPr>
              <a:t> Estate nel secondo trimestre del 2019 valeva oltre 400 miliardi di euro di valore aggiunto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it-IT" sz="2000" dirty="0" smtClean="0">
                <a:latin typeface="Garamond" pitchFamily="18" charset="0"/>
              </a:rPr>
              <a:t> Il </a:t>
            </a:r>
            <a:r>
              <a:rPr lang="it-IT" sz="2000" dirty="0" err="1" smtClean="0">
                <a:latin typeface="Garamond" pitchFamily="18" charset="0"/>
              </a:rPr>
              <a:t>Real</a:t>
            </a:r>
            <a:r>
              <a:rPr lang="it-IT" sz="2000" dirty="0" smtClean="0">
                <a:latin typeface="Garamond" pitchFamily="18" charset="0"/>
              </a:rPr>
              <a:t> Estate “vale” il doppio delle attività ICT e quelle </a:t>
            </a:r>
            <a:r>
              <a:rPr lang="it-IT" sz="2000" dirty="0" err="1" smtClean="0">
                <a:latin typeface="Garamond" pitchFamily="18" charset="0"/>
              </a:rPr>
              <a:t>assicurative-finanziarie</a:t>
            </a:r>
            <a:endParaRPr lang="it-IT" sz="2000" dirty="0" smtClean="0">
              <a:latin typeface="Garamond" pitchFamily="18" charset="0"/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it-IT" sz="2000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8473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1510" y="195472"/>
            <a:ext cx="10382838" cy="1408041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MERCATO IMMOBILIARE</a:t>
            </a:r>
            <a:endParaRPr lang="en-US" sz="3200" b="1" dirty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90" y="5992836"/>
            <a:ext cx="1118696" cy="720937"/>
          </a:xfrm>
          <a:prstGeom prst="rect">
            <a:avLst/>
          </a:prstGeom>
        </p:spPr>
      </p:pic>
      <p:graphicFrame>
        <p:nvGraphicFramePr>
          <p:cNvPr id="5" name="Grafico 4"/>
          <p:cNvGraphicFramePr/>
          <p:nvPr/>
        </p:nvGraphicFramePr>
        <p:xfrm>
          <a:off x="547937" y="953589"/>
          <a:ext cx="5931239" cy="48071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9"/>
          <p:cNvSpPr txBox="1"/>
          <p:nvPr/>
        </p:nvSpPr>
        <p:spPr>
          <a:xfrm>
            <a:off x="1422846" y="5999716"/>
            <a:ext cx="7329268" cy="30948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it-IT" sz="1100" dirty="0" smtClean="0"/>
              <a:t>Fonte: TRA </a:t>
            </a:r>
            <a:r>
              <a:rPr lang="it-IT" sz="1100" dirty="0" err="1" smtClean="0"/>
              <a:t>consulting</a:t>
            </a:r>
            <a:r>
              <a:rPr lang="it-IT" sz="1100" dirty="0" smtClean="0"/>
              <a:t> su dati Eurostat</a:t>
            </a:r>
            <a:endParaRPr lang="it-IT" sz="11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570617" y="1062381"/>
            <a:ext cx="3683726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it-IT" sz="2000" dirty="0" smtClean="0">
                <a:latin typeface="Garamond" pitchFamily="18" charset="0"/>
              </a:rPr>
              <a:t> Nel 2019, a livello europeo, i prezzi delle case continuano a crescere, ad eccezione dell’Italia.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it-IT" sz="2000" dirty="0" smtClean="0">
                <a:latin typeface="Garamond" pitchFamily="18" charset="0"/>
              </a:rPr>
              <a:t> Casi come quello portoghese o spagnolo sono buoni esempi con crescite dei prezzi immobiliari superiori al 10 e 5 per cento nel secondo trimestre 2019.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it-IT" sz="2000" dirty="0" smtClean="0">
                <a:latin typeface="Garamond" pitchFamily="18" charset="0"/>
              </a:rPr>
              <a:t> L’Italia è l’unico paese che registra una caduta dei prezzi, facendo meglio anche della Gran Bretagna (che sconta i problemi relativi alla </a:t>
            </a:r>
            <a:r>
              <a:rPr lang="it-IT" sz="2000" dirty="0" err="1" smtClean="0">
                <a:latin typeface="Garamond" pitchFamily="18" charset="0"/>
              </a:rPr>
              <a:t>Brexit</a:t>
            </a:r>
            <a:r>
              <a:rPr lang="it-IT" sz="2000" dirty="0" smtClean="0">
                <a:latin typeface="Garamond" pitchFamily="18" charset="0"/>
              </a:rPr>
              <a:t>).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it-IT" sz="2000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8473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1510" y="195472"/>
            <a:ext cx="10382838" cy="1408041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MERCATO IMMOBILIARE</a:t>
            </a:r>
            <a:endParaRPr lang="en-US" sz="3200" b="1" dirty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90" y="5992836"/>
            <a:ext cx="1118696" cy="720937"/>
          </a:xfrm>
          <a:prstGeom prst="rect">
            <a:avLst/>
          </a:prstGeom>
        </p:spPr>
      </p:pic>
      <p:graphicFrame>
        <p:nvGraphicFramePr>
          <p:cNvPr id="5" name="Grafico 4"/>
          <p:cNvGraphicFramePr/>
          <p:nvPr/>
        </p:nvGraphicFramePr>
        <p:xfrm>
          <a:off x="404949" y="927463"/>
          <a:ext cx="7602581" cy="4911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9"/>
          <p:cNvSpPr txBox="1"/>
          <p:nvPr/>
        </p:nvSpPr>
        <p:spPr>
          <a:xfrm>
            <a:off x="1448972" y="6130345"/>
            <a:ext cx="7329268" cy="30948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it-IT" sz="1100" dirty="0" smtClean="0"/>
              <a:t>Fonte: TRA </a:t>
            </a:r>
            <a:r>
              <a:rPr lang="it-IT" sz="1100" dirty="0" err="1" smtClean="0"/>
              <a:t>consulting</a:t>
            </a:r>
            <a:r>
              <a:rPr lang="it-IT" sz="1100" dirty="0" smtClean="0"/>
              <a:t> su dati Eurostat</a:t>
            </a:r>
            <a:endParaRPr lang="it-IT" sz="11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8020594" y="1049318"/>
            <a:ext cx="2560319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it-IT" sz="2000" dirty="0" smtClean="0">
                <a:latin typeface="Garamond" pitchFamily="18" charset="0"/>
              </a:rPr>
              <a:t> Tutto il mercato immobiliare europeo ha avuto una crisi tra il 2011 e il 2013, ma negli anni successivi i prezzi delle case si sono ripresi.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it-IT" sz="2000" dirty="0" smtClean="0">
                <a:latin typeface="Garamond" pitchFamily="18" charset="0"/>
              </a:rPr>
              <a:t> Il problema è solo </a:t>
            </a:r>
            <a:r>
              <a:rPr lang="it-IT" sz="2000" dirty="0" smtClean="0">
                <a:latin typeface="Garamond" pitchFamily="18" charset="0"/>
              </a:rPr>
              <a:t>dell’Italia, che </a:t>
            </a:r>
            <a:r>
              <a:rPr lang="it-IT" sz="2000" dirty="0" smtClean="0">
                <a:latin typeface="Garamond" pitchFamily="18" charset="0"/>
              </a:rPr>
              <a:t>registra una caduta continua dei prezzi.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it-IT" sz="2000" dirty="0" smtClean="0">
                <a:latin typeface="Garamond" pitchFamily="18" charset="0"/>
              </a:rPr>
              <a:t> Una crisi, quella italiana, provocata da molti fattori compreso quello fiscale.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it-IT" sz="2000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8473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1510" y="195472"/>
            <a:ext cx="10382838" cy="1408041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MERCATO IMMOBILIARE</a:t>
            </a:r>
            <a:endParaRPr lang="en-US" sz="3200" b="1" dirty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90" y="5992836"/>
            <a:ext cx="1118696" cy="720937"/>
          </a:xfrm>
          <a:prstGeom prst="rect">
            <a:avLst/>
          </a:prstGeom>
        </p:spPr>
      </p:pic>
      <p:graphicFrame>
        <p:nvGraphicFramePr>
          <p:cNvPr id="5" name="Grafico 4"/>
          <p:cNvGraphicFramePr/>
          <p:nvPr/>
        </p:nvGraphicFramePr>
        <p:xfrm>
          <a:off x="394606" y="1031966"/>
          <a:ext cx="6620147" cy="425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9"/>
          <p:cNvSpPr txBox="1"/>
          <p:nvPr/>
        </p:nvSpPr>
        <p:spPr>
          <a:xfrm>
            <a:off x="612949" y="5490265"/>
            <a:ext cx="7329268" cy="30948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it-IT" sz="1100" dirty="0" smtClean="0"/>
              <a:t>Fonte: TRA </a:t>
            </a:r>
            <a:r>
              <a:rPr lang="it-IT" sz="1100" dirty="0" err="1" smtClean="0"/>
              <a:t>consulting</a:t>
            </a:r>
            <a:r>
              <a:rPr lang="it-IT" sz="1100" dirty="0" smtClean="0"/>
              <a:t> su dati Eurostat</a:t>
            </a:r>
            <a:endParaRPr lang="it-IT" sz="11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249886" y="879501"/>
            <a:ext cx="300445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it-IT" sz="2000" dirty="0" smtClean="0">
                <a:latin typeface="Garamond" pitchFamily="18" charset="0"/>
              </a:rPr>
              <a:t> Se confrontiamo l’andamento del prodotto interno lordo italiano, con l’andamento del mercato immobiliare è evidente lo “scollamento” tra i due trend.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it-IT" sz="2000" dirty="0" smtClean="0">
                <a:latin typeface="Garamond" pitchFamily="18" charset="0"/>
              </a:rPr>
              <a:t> Dal 2011 ad oggi il mercato immobiliare ha perso quasi un quarto del valore.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it-IT" sz="2000" dirty="0" smtClean="0">
                <a:latin typeface="Garamond" pitchFamily="18" charset="0"/>
              </a:rPr>
              <a:t> Il PIL, pur in difficoltà, è tornato sui livelli dell’anno base (2011).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it-IT" sz="2000" dirty="0" smtClean="0">
              <a:latin typeface="Garamond" pitchFamily="18" charset="0"/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it-IT" sz="2000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8473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1510" y="195472"/>
            <a:ext cx="10382838" cy="1408041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MERCATO IMMOBILIARE</a:t>
            </a:r>
            <a:endParaRPr lang="en-US" sz="3200" b="1" dirty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90" y="5992836"/>
            <a:ext cx="1118696" cy="720937"/>
          </a:xfrm>
          <a:prstGeom prst="rect">
            <a:avLst/>
          </a:prstGeom>
        </p:spPr>
      </p:pic>
      <p:sp>
        <p:nvSpPr>
          <p:cNvPr id="5" name="Freccia in giù 4"/>
          <p:cNvSpPr/>
          <p:nvPr/>
        </p:nvSpPr>
        <p:spPr>
          <a:xfrm>
            <a:off x="3304928" y="2429693"/>
            <a:ext cx="1332412" cy="133241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1 6"/>
          <p:cNvCxnSpPr/>
          <p:nvPr/>
        </p:nvCxnSpPr>
        <p:spPr>
          <a:xfrm>
            <a:off x="3056734" y="2416631"/>
            <a:ext cx="1776548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3239613" y="3918857"/>
            <a:ext cx="1463040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-480 miliardi di euro</a:t>
            </a:r>
            <a:endParaRPr lang="it-IT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743197" y="1301289"/>
            <a:ext cx="2364377" cy="1010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Stock complessivo Immobili Famiglie</a:t>
            </a:r>
            <a:endParaRPr lang="it-IT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679265" y="1227909"/>
            <a:ext cx="4467498" cy="44674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522513" y="783773"/>
            <a:ext cx="4741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latin typeface="Arial" pitchFamily="34" charset="0"/>
                <a:cs typeface="Arial" pitchFamily="34" charset="0"/>
              </a:rPr>
              <a:t>Patrimonio immobiliare 2011-18</a:t>
            </a:r>
            <a:endParaRPr lang="it-IT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5262022" y="731522"/>
            <a:ext cx="4913942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defTabSz="914400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it-IT" sz="2000" dirty="0" smtClean="0">
                <a:latin typeface="Garamond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it-IT" sz="2000" dirty="0" smtClean="0">
                <a:latin typeface="Garamond" pitchFamily="18" charset="0"/>
                <a:ea typeface="Calibri" pitchFamily="34" charset="0"/>
                <a:cs typeface="Arial" pitchFamily="34" charset="0"/>
              </a:rPr>
              <a:t>Di fronte all’aumento degli introiti dello Stato Italiano tramite la “patrimoniale IMU”, il valore del patrimonio immobiliare si è ridotto.</a:t>
            </a:r>
          </a:p>
          <a:p>
            <a:pPr lvl="0" algn="just" defTabSz="914400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it-IT" sz="2000" dirty="0" smtClean="0">
                <a:latin typeface="Garamond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lang="it-IT" sz="2000" dirty="0" smtClean="0">
                <a:latin typeface="Garamond" pitchFamily="18" charset="0"/>
                <a:ea typeface="Calibri" pitchFamily="34" charset="0"/>
                <a:cs typeface="Times New Roman" pitchFamily="18" charset="0"/>
              </a:rPr>
              <a:t>Il settore immobiliare, così importante per le famiglie italiane,</a:t>
            </a:r>
            <a:r>
              <a:rPr lang="it-IT" sz="2000" dirty="0" smtClean="0">
                <a:latin typeface="Garamond" pitchFamily="18" charset="0"/>
                <a:ea typeface="Calibri" pitchFamily="34" charset="0"/>
                <a:cs typeface="Arial" pitchFamily="34" charset="0"/>
              </a:rPr>
              <a:t> ha visto un “accanimento” fiscale negli ultimi 8 anni.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it-IT" sz="2000" dirty="0" smtClean="0">
                <a:latin typeface="Garamond" pitchFamily="18" charset="0"/>
                <a:ea typeface="Calibri" pitchFamily="34" charset="0"/>
                <a:cs typeface="Arial" pitchFamily="34" charset="0"/>
              </a:rPr>
              <a:t> Il valore degli immobili residenziali delle famiglie è sceso di circa 1300 miliardi di euro tra il 2011 e il 2018.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it-IT" sz="2000" dirty="0" smtClean="0">
                <a:latin typeface="Garamond" pitchFamily="18" charset="0"/>
                <a:ea typeface="Calibri" pitchFamily="34" charset="0"/>
                <a:cs typeface="Arial" pitchFamily="34" charset="0"/>
              </a:rPr>
              <a:t> Considerando lo stock complessivo (che comprende anche la costruzione di nuovi immobili residenziali), lo stock del patrimonio immobiliare delle famiglie italiano si è ridotto di 480 miliardi di euro.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it-IT" sz="2000" dirty="0" smtClean="0">
                <a:latin typeface="Garamond" pitchFamily="18" charset="0"/>
                <a:ea typeface="Calibri" pitchFamily="34" charset="0"/>
                <a:cs typeface="Arial" pitchFamily="34" charset="0"/>
              </a:rPr>
              <a:t> Nel settore immobiliare esiste un effetto ricchezza che abbatte anche la propensione al consumo e quindi il PIL stesso.</a:t>
            </a:r>
            <a:endParaRPr lang="it-IT" sz="2000" dirty="0" smtClean="0">
              <a:latin typeface="Garamond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" name="Freccia in giù 14"/>
          <p:cNvSpPr/>
          <p:nvPr/>
        </p:nvSpPr>
        <p:spPr>
          <a:xfrm>
            <a:off x="1106012" y="2425337"/>
            <a:ext cx="1332412" cy="210747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" name="Connettore 1 15"/>
          <p:cNvCxnSpPr/>
          <p:nvPr/>
        </p:nvCxnSpPr>
        <p:spPr>
          <a:xfrm>
            <a:off x="857818" y="2412275"/>
            <a:ext cx="1776548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>
            <a:off x="1040697" y="4619896"/>
            <a:ext cx="1463040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-1300 miliardi di euro</a:t>
            </a:r>
            <a:endParaRPr lang="it-IT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731517" y="1492878"/>
            <a:ext cx="2103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Valore Immobili Famiglie </a:t>
            </a:r>
          </a:p>
        </p:txBody>
      </p:sp>
      <p:sp>
        <p:nvSpPr>
          <p:cNvPr id="19" name="TextBox 9"/>
          <p:cNvSpPr txBox="1"/>
          <p:nvPr/>
        </p:nvSpPr>
        <p:spPr>
          <a:xfrm>
            <a:off x="1305281" y="5856025"/>
            <a:ext cx="7329268" cy="30948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it-IT" sz="1100" dirty="0" smtClean="0"/>
              <a:t>Fonte: TRA </a:t>
            </a:r>
            <a:r>
              <a:rPr lang="it-IT" sz="1100" dirty="0" err="1" smtClean="0"/>
              <a:t>consulting</a:t>
            </a:r>
            <a:r>
              <a:rPr lang="it-IT" sz="1100" dirty="0" smtClean="0"/>
              <a:t> su dati Istat</a:t>
            </a:r>
            <a:endParaRPr lang="it-IT" sz="1100" dirty="0"/>
          </a:p>
        </p:txBody>
      </p:sp>
    </p:spTree>
    <p:extLst>
      <p:ext uri="{BB962C8B-B14F-4D97-AF65-F5344CB8AC3E}">
        <p14:creationId xmlns="" xmlns:p14="http://schemas.microsoft.com/office/powerpoint/2010/main" val="3598473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1510" y="195472"/>
            <a:ext cx="10382838" cy="1408041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MERCATO IMMOBILIARE</a:t>
            </a:r>
            <a:endParaRPr lang="en-US" sz="3200" b="1" dirty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90" y="5992836"/>
            <a:ext cx="1118696" cy="720937"/>
          </a:xfrm>
          <a:prstGeom prst="rect">
            <a:avLst/>
          </a:prstGeom>
        </p:spPr>
      </p:pic>
      <p:graphicFrame>
        <p:nvGraphicFramePr>
          <p:cNvPr id="5" name="Grafico 4"/>
          <p:cNvGraphicFramePr/>
          <p:nvPr/>
        </p:nvGraphicFramePr>
        <p:xfrm>
          <a:off x="544285" y="1084218"/>
          <a:ext cx="5908765" cy="4133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9"/>
          <p:cNvSpPr txBox="1"/>
          <p:nvPr/>
        </p:nvSpPr>
        <p:spPr>
          <a:xfrm>
            <a:off x="612949" y="5490265"/>
            <a:ext cx="7329268" cy="30948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it-IT" sz="1100" dirty="0" smtClean="0"/>
              <a:t>Fonte: TRA </a:t>
            </a:r>
            <a:r>
              <a:rPr lang="it-IT" sz="1100" dirty="0" err="1" smtClean="0"/>
              <a:t>consulting</a:t>
            </a:r>
            <a:r>
              <a:rPr lang="it-IT" sz="1100" dirty="0" smtClean="0"/>
              <a:t> su dati Istat e Agenzia delle Entrate</a:t>
            </a:r>
            <a:endParaRPr lang="it-IT" sz="11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740434" y="879501"/>
            <a:ext cx="351391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it-IT" sz="2000" dirty="0" smtClean="0">
                <a:latin typeface="Garamond" pitchFamily="18" charset="0"/>
              </a:rPr>
              <a:t> Oltre all’IMU che nel periodo 2012-2019 è costata al contribuente italiano 183 miliardi di euro, c’è un gettito occulto che non è stato calcolato.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it-IT" sz="2000" dirty="0" smtClean="0">
                <a:latin typeface="Garamond" pitchFamily="18" charset="0"/>
              </a:rPr>
              <a:t> Infatti la caduta dei prezzi reali degli immobili non ha fatto variare il valore catastale degli immobili.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it-IT" sz="2000" dirty="0" smtClean="0">
                <a:latin typeface="Garamond" pitchFamily="18" charset="0"/>
              </a:rPr>
              <a:t> Se teniamo in considerazione questa caduta dei prezzi, si è creato un gettito occulto dovuto alla mancata rivalutazione (al ribasso) del valore degli immobili pari a quasi 41 miliardi di euro nel periodo 2012-2019.</a:t>
            </a:r>
          </a:p>
        </p:txBody>
      </p:sp>
    </p:spTree>
    <p:extLst>
      <p:ext uri="{BB962C8B-B14F-4D97-AF65-F5344CB8AC3E}">
        <p14:creationId xmlns="" xmlns:p14="http://schemas.microsoft.com/office/powerpoint/2010/main" val="3598473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1510" y="195472"/>
            <a:ext cx="10382838" cy="1408041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LA MANOVRA: IMU - TASI</a:t>
            </a:r>
            <a:endParaRPr lang="en-US" sz="3200" b="1" dirty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90" y="5992836"/>
            <a:ext cx="1118696" cy="720937"/>
          </a:xfrm>
          <a:prstGeom prst="rect">
            <a:avLst/>
          </a:prstGeom>
        </p:spPr>
      </p:pic>
      <p:sp>
        <p:nvSpPr>
          <p:cNvPr id="6" name="Freccia in su 5"/>
          <p:cNvSpPr/>
          <p:nvPr/>
        </p:nvSpPr>
        <p:spPr>
          <a:xfrm>
            <a:off x="1732994" y="2050869"/>
            <a:ext cx="1018902" cy="208570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1667680" y="1484812"/>
            <a:ext cx="11756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rgbClr val="FF0000"/>
                </a:solidFill>
              </a:rPr>
              <a:t>+13%</a:t>
            </a:r>
            <a:endParaRPr lang="it-IT" sz="2800" dirty="0">
              <a:solidFill>
                <a:srgbClr val="FF0000"/>
              </a:solidFill>
            </a:endParaRPr>
          </a:p>
        </p:txBody>
      </p:sp>
      <p:cxnSp>
        <p:nvCxnSpPr>
          <p:cNvPr id="12" name="Connettore 1 11"/>
          <p:cNvCxnSpPr/>
          <p:nvPr/>
        </p:nvCxnSpPr>
        <p:spPr>
          <a:xfrm>
            <a:off x="1240960" y="4140926"/>
            <a:ext cx="207699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036423" y="1433455"/>
            <a:ext cx="5249731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it-IT" sz="2000" dirty="0" smtClean="0">
                <a:latin typeface="Garamond" pitchFamily="18" charset="0"/>
                <a:ea typeface="Calibri" pitchFamily="34" charset="0"/>
                <a:cs typeface="Times New Roman" pitchFamily="18" charset="0"/>
              </a:rPr>
              <a:t> L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’accorpamento IMU – TASI permette di aumentare le aliquote di base di oltre il 13 per cento.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it-IT" sz="2000" dirty="0" smtClean="0">
                <a:latin typeface="Garamond" pitchFamily="18" charset="0"/>
                <a:ea typeface="Calibri" pitchFamily="34" charset="0"/>
                <a:cs typeface="Times New Roman" pitchFamily="18" charset="0"/>
              </a:rPr>
              <a:t> Le difficoltà economiche dei Comuni Italiani sono un elemento da tenere in considerazione nel momento in cui si da la possibilità di aumentare le aliquote.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In definitiva, i cittadini potrebbero vedere dunque un ulteriore aumento della pressione fiscale.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cs typeface="Arial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608897" y="4388223"/>
            <a:ext cx="13447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atin typeface="Arial" pitchFamily="34" charset="0"/>
                <a:cs typeface="Arial" pitchFamily="34" charset="0"/>
              </a:rPr>
              <a:t>Tutta Italia</a:t>
            </a:r>
            <a:endParaRPr lang="it-IT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8473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072" y="252177"/>
            <a:ext cx="7766936" cy="1646302"/>
          </a:xfrm>
          <a:ln>
            <a:solidFill>
              <a:srgbClr val="002060"/>
            </a:solidFill>
          </a:ln>
        </p:spPr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T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HANK YOU FO</a:t>
            </a:r>
            <a:r>
              <a:rPr lang="en-US" dirty="0">
                <a:solidFill>
                  <a:srgbClr val="002060"/>
                </a:solidFill>
              </a:rPr>
              <a:t>R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YOUR </a:t>
            </a:r>
            <a:r>
              <a:rPr lang="en-US" dirty="0">
                <a:solidFill>
                  <a:srgbClr val="002060"/>
                </a:solidFill>
              </a:rPr>
              <a:t>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TTENTION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968" y="5041750"/>
            <a:ext cx="7766936" cy="154193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Contact details:</a:t>
            </a:r>
          </a:p>
          <a:p>
            <a:r>
              <a:rPr lang="en-US" dirty="0"/>
              <a:t>Prof. Dr. Andrea </a:t>
            </a:r>
            <a:r>
              <a:rPr lang="en-US" dirty="0" err="1"/>
              <a:t>Giuricin</a:t>
            </a:r>
            <a:endParaRPr lang="en-US" dirty="0"/>
          </a:p>
          <a:p>
            <a:r>
              <a:rPr lang="en-US" dirty="0"/>
              <a:t>Mob: +393386938369</a:t>
            </a:r>
          </a:p>
          <a:p>
            <a:r>
              <a:rPr lang="en-US" dirty="0"/>
              <a:t>Email: </a:t>
            </a:r>
            <a:r>
              <a:rPr lang="en-US" dirty="0">
                <a:hlinkClick r:id="rId2"/>
              </a:rPr>
              <a:t>andrea.giuricin@unimib.it</a:t>
            </a:r>
            <a:endParaRPr lang="en-US" dirty="0"/>
          </a:p>
          <a:p>
            <a:r>
              <a:rPr lang="en-US" dirty="0"/>
              <a:t>Website: www.traconsulting.eu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16" y="6006904"/>
            <a:ext cx="1158556" cy="746625"/>
          </a:xfrm>
          <a:prstGeom prst="rect">
            <a:avLst/>
          </a:prstGeom>
        </p:spPr>
      </p:pic>
      <p:sp>
        <p:nvSpPr>
          <p:cNvPr id="5" name="Segnaposto testo 1"/>
          <p:cNvSpPr txBox="1">
            <a:spLocks/>
          </p:cNvSpPr>
          <p:nvPr/>
        </p:nvSpPr>
        <p:spPr>
          <a:xfrm>
            <a:off x="130003" y="2133613"/>
            <a:ext cx="9144000" cy="314327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Andrea Giuricin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aramond" pitchFamily="18" charset="0"/>
            </a:endParaRPr>
          </a:p>
          <a:p>
            <a:pPr algn="just"/>
            <a:r>
              <a:rPr lang="it-IT" dirty="0" smtClean="0"/>
              <a:t>Università Milano Bicocca</a:t>
            </a:r>
          </a:p>
          <a:p>
            <a:pPr algn="just"/>
            <a:r>
              <a:rPr lang="it-IT" dirty="0" err="1" smtClean="0"/>
              <a:t>Visiting</a:t>
            </a:r>
            <a:r>
              <a:rPr lang="it-IT" dirty="0" smtClean="0"/>
              <a:t> Professor presso CARS, Pechino, Cina</a:t>
            </a:r>
          </a:p>
          <a:p>
            <a:pPr algn="just"/>
            <a:r>
              <a:rPr lang="it-IT" dirty="0" err="1" smtClean="0"/>
              <a:t>Adj.Prof.</a:t>
            </a:r>
            <a:r>
              <a:rPr lang="it-IT" dirty="0" smtClean="0"/>
              <a:t> </a:t>
            </a:r>
            <a:r>
              <a:rPr lang="it-IT" dirty="0" err="1" smtClean="0"/>
              <a:t>Purdue</a:t>
            </a:r>
            <a:r>
              <a:rPr lang="it-IT" dirty="0" smtClean="0"/>
              <a:t> </a:t>
            </a:r>
            <a:r>
              <a:rPr lang="it-IT" dirty="0" err="1" smtClean="0"/>
              <a:t>University</a:t>
            </a:r>
            <a:r>
              <a:rPr lang="it-IT" dirty="0" smtClean="0"/>
              <a:t>, </a:t>
            </a:r>
            <a:r>
              <a:rPr lang="it-IT" dirty="0" err="1" smtClean="0"/>
              <a:t>University</a:t>
            </a:r>
            <a:r>
              <a:rPr lang="it-IT" dirty="0" smtClean="0"/>
              <a:t> </a:t>
            </a:r>
            <a:r>
              <a:rPr lang="it-IT" dirty="0" err="1" smtClean="0"/>
              <a:t>Southern</a:t>
            </a:r>
            <a:r>
              <a:rPr lang="it-IT" dirty="0" smtClean="0"/>
              <a:t> California, Michigan State </a:t>
            </a:r>
            <a:r>
              <a:rPr lang="it-IT" dirty="0" err="1" smtClean="0"/>
              <a:t>University</a:t>
            </a:r>
            <a:r>
              <a:rPr lang="it-IT" dirty="0" smtClean="0"/>
              <a:t>, </a:t>
            </a:r>
            <a:r>
              <a:rPr lang="it-IT" dirty="0" err="1" smtClean="0"/>
              <a:t>University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Minnesota</a:t>
            </a:r>
          </a:p>
          <a:p>
            <a:pPr algn="just"/>
            <a:r>
              <a:rPr lang="it-IT" dirty="0" smtClean="0"/>
              <a:t>Senior </a:t>
            </a:r>
            <a:r>
              <a:rPr lang="it-IT" dirty="0" err="1" smtClean="0"/>
              <a:t>Consultant</a:t>
            </a:r>
            <a:r>
              <a:rPr lang="it-IT" dirty="0" smtClean="0"/>
              <a:t> presso la Banca Mondiale</a:t>
            </a:r>
          </a:p>
          <a:p>
            <a:pPr algn="just"/>
            <a:r>
              <a:rPr lang="it-IT" dirty="0" smtClean="0"/>
              <a:t>CEO TRA </a:t>
            </a:r>
            <a:r>
              <a:rPr lang="it-IT" dirty="0" err="1" smtClean="0"/>
              <a:t>consulting</a:t>
            </a:r>
            <a:endParaRPr lang="it-IT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93203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5114</TotalTime>
  <Words>803</Words>
  <Application>Microsoft Office PowerPoint</Application>
  <PresentationFormat>Personalizzato</PresentationFormat>
  <Paragraphs>78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Facet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THANK YOU FOR YOUR ATTENTION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SILVIA</dc:creator>
  <cp:lastModifiedBy>Pagliari</cp:lastModifiedBy>
  <cp:revision>156</cp:revision>
  <dcterms:created xsi:type="dcterms:W3CDTF">2016-11-23T10:09:21Z</dcterms:created>
  <dcterms:modified xsi:type="dcterms:W3CDTF">2019-11-19T12:06:01Z</dcterms:modified>
</cp:coreProperties>
</file>